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5.jpg" ContentType="image/png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20"/>
  </p:notesMasterIdLst>
  <p:sldIdLst>
    <p:sldId id="257" r:id="rId6"/>
    <p:sldId id="282" r:id="rId7"/>
    <p:sldId id="291" r:id="rId8"/>
    <p:sldId id="292" r:id="rId9"/>
    <p:sldId id="295" r:id="rId10"/>
    <p:sldId id="293" r:id="rId11"/>
    <p:sldId id="271" r:id="rId12"/>
    <p:sldId id="279" r:id="rId13"/>
    <p:sldId id="296" r:id="rId14"/>
    <p:sldId id="297" r:id="rId15"/>
    <p:sldId id="298" r:id="rId16"/>
    <p:sldId id="347" r:id="rId17"/>
    <p:sldId id="346" r:id="rId18"/>
    <p:sldId id="258" r:id="rId19"/>
  </p:sldIdLst>
  <p:sldSz cx="12192000" cy="6858000"/>
  <p:notesSz cx="6858000" cy="9144000"/>
  <p:embeddedFontLst>
    <p:embeddedFont>
      <p:font typeface="Open Sans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7"/>
            <p14:sldId id="282"/>
            <p14:sldId id="291"/>
            <p14:sldId id="292"/>
            <p14:sldId id="295"/>
            <p14:sldId id="293"/>
            <p14:sldId id="271"/>
            <p14:sldId id="279"/>
            <p14:sldId id="296"/>
            <p14:sldId id="297"/>
            <p14:sldId id="298"/>
            <p14:sldId id="347"/>
          </p14:sldIdLst>
        </p14:section>
        <p14:section name="Summary" id="{9931A04A-20CC-2E43-86C6-04B8AB883928}">
          <p14:sldIdLst>
            <p14:sldId id="346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803"/>
    <a:srgbClr val="001532"/>
    <a:srgbClr val="011734"/>
    <a:srgbClr val="001633"/>
    <a:srgbClr val="011634"/>
    <a:srgbClr val="2BD1EF"/>
    <a:srgbClr val="FFA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5061E-E71B-BE4D-A590-8AD95782FFDE}" v="1568" dt="2024-05-24T08:21:52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15"/>
    <p:restoredTop sz="94727"/>
  </p:normalViewPr>
  <p:slideViewPr>
    <p:cSldViewPr snapToGrid="0">
      <p:cViewPr varScale="1">
        <p:scale>
          <a:sx n="130" d="100"/>
          <a:sy n="130" d="100"/>
        </p:scale>
        <p:origin x="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4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15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60538-8A9F-4106-4BD0-263E3F22A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6CF28B-225A-02DA-7E24-48145134E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21F05-CA49-B7C3-AAA0-76C88866C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FF6C5-DD2D-4BAA-856C-3C03871DF3ED}" type="datetimeFigureOut">
              <a:rPr lang="en-SE" smtClean="0"/>
              <a:t>10/15/25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468D-DC84-52AA-D81D-28E2B988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C0667-D2AB-3D6F-1291-3539EDDF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EB07E-CE01-492B-92A8-BB3F6851FB6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807205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28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8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4.png"/><Relationship Id="rId30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5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  <p:sldLayoutId id="2147483697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1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svg"/><Relationship Id="rId7" Type="http://schemas.openxmlformats.org/officeDocument/2006/relationships/image" Target="../media/image37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png"/><Relationship Id="rId11" Type="http://schemas.openxmlformats.org/officeDocument/2006/relationships/image" Target="../media/image41.svg"/><Relationship Id="rId5" Type="http://schemas.openxmlformats.org/officeDocument/2006/relationships/image" Target="../media/image31.png"/><Relationship Id="rId10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3.png"/><Relationship Id="rId7" Type="http://schemas.openxmlformats.org/officeDocument/2006/relationships/image" Target="../media/image3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7.svg"/><Relationship Id="rId7" Type="http://schemas.openxmlformats.org/officeDocument/2006/relationships/image" Target="../media/image22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7.svg"/><Relationship Id="rId7" Type="http://schemas.openxmlformats.org/officeDocument/2006/relationships/image" Target="../media/image22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6B01B-1763-6F38-F046-C585CFEF0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205B1-675C-ABFE-4152-BCFDED2799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9B4E4-1DBC-1627-6708-CE01641880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7" name="Picture 6" descr="A close up of a red and white background&#10;&#10;AI-generated content may be incorrect.">
            <a:extLst>
              <a:ext uri="{FF2B5EF4-FFF2-40B4-BE49-F238E27FC236}">
                <a16:creationId xmlns:a16="http://schemas.microsoft.com/office/drawing/2014/main" id="{5C23F5A9-3F46-E152-86B6-F09C4FE17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06C492-AEF6-BACD-4506-6E852A6FC235}"/>
              </a:ext>
            </a:extLst>
          </p:cNvPr>
          <p:cNvSpPr txBox="1"/>
          <p:nvPr/>
        </p:nvSpPr>
        <p:spPr>
          <a:xfrm>
            <a:off x="1" y="3149412"/>
            <a:ext cx="1219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3DD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Robust CI/CD Pipelines with </a:t>
            </a:r>
            <a:endParaRPr lang="en-SE" sz="4000" b="1">
              <a:solidFill>
                <a:srgbClr val="F3DD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b="1" dirty="0">
                <a:solidFill>
                  <a:srgbClr val="F3DD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Apps and Custom Automation</a:t>
            </a:r>
            <a:endParaRPr lang="en-SE" sz="4000" b="1">
              <a:solidFill>
                <a:srgbClr val="F3DD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SE" sz="2800" dirty="0">
              <a:solidFill>
                <a:srgbClr val="F3DD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E" sz="3200" b="1" dirty="0">
                <a:solidFill>
                  <a:srgbClr val="F3DD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Emanuel Palm</a:t>
            </a:r>
          </a:p>
        </p:txBody>
      </p:sp>
    </p:spTree>
    <p:extLst>
      <p:ext uri="{BB962C8B-B14F-4D97-AF65-F5344CB8AC3E}">
        <p14:creationId xmlns:p14="http://schemas.microsoft.com/office/powerpoint/2010/main" val="4185428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6ADA-CD1F-185B-BEDC-0FA0733C6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0ADA8B-4CE3-E00D-7517-2360E258D6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" t="24919" r="146" b="49954"/>
          <a:stretch>
            <a:fillRect/>
          </a:stretch>
        </p:blipFill>
        <p:spPr>
          <a:xfrm>
            <a:off x="307073" y="1887771"/>
            <a:ext cx="10405547" cy="276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0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D9591-0165-4074-02D8-E1603DC54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37CBD6-A230-6E23-B7A1-0C55FC79C2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" t="49724" r="146" b="228"/>
          <a:stretch>
            <a:fillRect/>
          </a:stretch>
        </p:blipFill>
        <p:spPr>
          <a:xfrm>
            <a:off x="307073" y="674077"/>
            <a:ext cx="10405547" cy="550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5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BE0A-D4F4-9E66-7A1D-BEF90AB42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1998906"/>
            <a:ext cx="11004550" cy="2860188"/>
          </a:xfrm>
        </p:spPr>
        <p:txBody>
          <a:bodyPr/>
          <a:lstStyle/>
          <a:p>
            <a:pPr algn="ctr"/>
            <a:r>
              <a:rPr lang="en-US" sz="239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19812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  GitHub Apps allow us to extend GitHub</a:t>
            </a:r>
          </a:p>
          <a:p>
            <a:pPr marL="548640" lvl="1"/>
            <a:r>
              <a:rPr lang="en-US" sz="3200" dirty="0"/>
              <a:t>  </a:t>
            </a:r>
            <a:r>
              <a:rPr lang="en-US" sz="2800" dirty="0"/>
              <a:t>Cross-repository permissions</a:t>
            </a:r>
          </a:p>
          <a:p>
            <a:r>
              <a:rPr lang="en-US" sz="3200" dirty="0"/>
              <a:t>  We explored issue creation &amp; comments</a:t>
            </a:r>
          </a:p>
          <a:p>
            <a:pPr marL="548640" lvl="1"/>
            <a:r>
              <a:rPr lang="en-US" sz="3200" dirty="0"/>
              <a:t>  </a:t>
            </a:r>
            <a:r>
              <a:rPr lang="en-US" sz="2800" dirty="0"/>
              <a:t>But any event is possible with webhooks</a:t>
            </a:r>
          </a:p>
          <a:p>
            <a:r>
              <a:rPr lang="en-US" sz="3200" dirty="0"/>
              <a:t>  Opens the door to any automation</a:t>
            </a:r>
          </a:p>
          <a:p>
            <a:pPr marL="548640" lvl="1"/>
            <a:r>
              <a:rPr lang="en-US" sz="3200" dirty="0"/>
              <a:t>  </a:t>
            </a:r>
            <a:r>
              <a:rPr lang="en-US" sz="2800" dirty="0"/>
              <a:t>Improve organization &amp; developer productivity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CC8535-573B-B20A-D414-8D2F4181764B}"/>
              </a:ext>
            </a:extLst>
          </p:cNvPr>
          <p:cNvGrpSpPr/>
          <p:nvPr/>
        </p:nvGrpSpPr>
        <p:grpSpPr>
          <a:xfrm>
            <a:off x="10404208" y="6330314"/>
            <a:ext cx="1256546" cy="292407"/>
            <a:chOff x="9775935" y="6229126"/>
            <a:chExt cx="1691379" cy="393596"/>
          </a:xfrm>
        </p:grpSpPr>
        <p:pic>
          <p:nvPicPr>
            <p:cNvPr id="5" name="Graphic 56">
              <a:extLst>
                <a:ext uri="{FF2B5EF4-FFF2-40B4-BE49-F238E27FC236}">
                  <a16:creationId xmlns:a16="http://schemas.microsoft.com/office/drawing/2014/main" id="{3DF29A8F-155D-4F0D-84A7-97F459180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9140654E-C638-DDE8-EECD-F6B762E27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7" name="Picture 6" descr="A black and white logo&#10;&#10;Description automatically generated">
              <a:extLst>
                <a:ext uri="{FF2B5EF4-FFF2-40B4-BE49-F238E27FC236}">
                  <a16:creationId xmlns:a16="http://schemas.microsoft.com/office/drawing/2014/main" id="{E81F7DA4-0E51-D8D5-C5D9-E72402483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3" name="Picture 12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21D297B0-8199-786E-81F5-2B4340FB4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FE2A4255-EA9A-9EEA-125B-C5C3F11A3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5887" y="1535113"/>
            <a:ext cx="521215" cy="51407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04C6882-9E18-36CA-0709-871FAC9350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2156" y="2749203"/>
            <a:ext cx="557796" cy="55779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C1FB67B-0EC1-E783-B94B-E7B9622C72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08264" y="4026752"/>
            <a:ext cx="491980" cy="4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8D12E-FFCF-0DF5-21C8-DB48FD1A3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and pink background with text&#10;&#10;AI-generated content may be incorrect.">
            <a:extLst>
              <a:ext uri="{FF2B5EF4-FFF2-40B4-BE49-F238E27FC236}">
                <a16:creationId xmlns:a16="http://schemas.microsoft.com/office/drawing/2014/main" id="{2919FB3D-1C74-8C2B-B959-0F6DBD251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AE1C8B-2ABA-C926-64BA-9E1704F274DD}"/>
              </a:ext>
            </a:extLst>
          </p:cNvPr>
          <p:cNvSpPr txBox="1"/>
          <p:nvPr/>
        </p:nvSpPr>
        <p:spPr>
          <a:xfrm>
            <a:off x="193732" y="2838023"/>
            <a:ext cx="67838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E" sz="3600" b="1">
                <a:solidFill>
                  <a:srgbClr val="F3DD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sv-SE" sz="3600" b="1" dirty="0">
                <a:solidFill>
                  <a:srgbClr val="F3DD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b="1" dirty="0" err="1">
                <a:solidFill>
                  <a:srgbClr val="F3DD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en-SE" sz="3600" b="1">
                <a:solidFill>
                  <a:srgbClr val="F3DD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SE" sz="3600" b="1" dirty="0">
              <a:solidFill>
                <a:srgbClr val="F3DD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E" sz="2400" b="1" dirty="0">
                <a:solidFill>
                  <a:srgbClr val="F3DD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s</a:t>
            </a:r>
            <a:r>
              <a:rPr lang="en-US" sz="2400" b="1" dirty="0">
                <a:solidFill>
                  <a:srgbClr val="F3DD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the QR code to rate this session.</a:t>
            </a:r>
            <a:br>
              <a:rPr lang="en-US" sz="2400" b="1" dirty="0">
                <a:solidFill>
                  <a:srgbClr val="F3DDB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rgbClr val="F3DD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 anonymous, takes 30 seconds, </a:t>
            </a:r>
            <a:endParaRPr lang="en-SE" sz="2400" b="1" dirty="0">
              <a:solidFill>
                <a:srgbClr val="F3DD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F3DD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helps us grow together.</a:t>
            </a:r>
          </a:p>
        </p:txBody>
      </p:sp>
      <p:pic>
        <p:nvPicPr>
          <p:cNvPr id="3" name="Picture 2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24F050A8-DC35-DDE1-8FF9-53986550C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166" y="1838555"/>
            <a:ext cx="3351346" cy="33513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1FE843-45E1-4DED-CA2C-5E6A4E0911E4}"/>
              </a:ext>
            </a:extLst>
          </p:cNvPr>
          <p:cNvSpPr txBox="1"/>
          <p:nvPr/>
        </p:nvSpPr>
        <p:spPr>
          <a:xfrm>
            <a:off x="8126648" y="5494107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@</a:t>
            </a:r>
            <a:r>
              <a:rPr lang="en-US" sz="2400" b="1" dirty="0" err="1"/>
              <a:t>PalmEmanuel</a:t>
            </a:r>
            <a:endParaRPr lang="en-US" sz="2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195AAC-CD32-5BBE-FE2F-9BD225EA12D2}"/>
              </a:ext>
            </a:extLst>
          </p:cNvPr>
          <p:cNvGrpSpPr/>
          <p:nvPr/>
        </p:nvGrpSpPr>
        <p:grpSpPr>
          <a:xfrm>
            <a:off x="8835073" y="5955772"/>
            <a:ext cx="2569843" cy="598021"/>
            <a:chOff x="9775935" y="6229126"/>
            <a:chExt cx="1691379" cy="393596"/>
          </a:xfrm>
        </p:grpSpPr>
        <p:pic>
          <p:nvPicPr>
            <p:cNvPr id="5" name="Graphic 56">
              <a:extLst>
                <a:ext uri="{FF2B5EF4-FFF2-40B4-BE49-F238E27FC236}">
                  <a16:creationId xmlns:a16="http://schemas.microsoft.com/office/drawing/2014/main" id="{9E228AAF-D9D6-6081-7F09-6CE98959A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5A5D1EE2-DFC2-37CE-3518-AF340BA5B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7" name="Picture 6" descr="A black and white logo&#10;&#10;Description automatically generated">
              <a:extLst>
                <a:ext uri="{FF2B5EF4-FFF2-40B4-BE49-F238E27FC236}">
                  <a16:creationId xmlns:a16="http://schemas.microsoft.com/office/drawing/2014/main" id="{F784C950-9194-45C9-F7BD-FDCE0F65F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9" name="Picture 8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A3C11A44-6F43-ECBA-6905-B6EB71815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24354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AFFBD2E-353D-9F47-95AF-49A11725A7B1}"/>
              </a:ext>
            </a:extLst>
          </p:cNvPr>
          <p:cNvGrpSpPr/>
          <p:nvPr/>
        </p:nvGrpSpPr>
        <p:grpSpPr>
          <a:xfrm>
            <a:off x="2961644" y="2625969"/>
            <a:ext cx="2743196" cy="1728736"/>
            <a:chOff x="762004" y="2625969"/>
            <a:chExt cx="2743196" cy="17287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04433DD-7BD1-01EC-7F01-D90A337C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9104" y="2625969"/>
              <a:ext cx="1248997" cy="124899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3CEF1B-E46D-F0A4-278C-AD525798267F}"/>
                </a:ext>
              </a:extLst>
            </p:cNvPr>
            <p:cNvSpPr txBox="1"/>
            <p:nvPr/>
          </p:nvSpPr>
          <p:spPr>
            <a:xfrm>
              <a:off x="762004" y="3893040"/>
              <a:ext cx="2743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MirrorRepo-Core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9717DF-84DB-430F-4AE4-A6F34ADE3564}"/>
              </a:ext>
            </a:extLst>
          </p:cNvPr>
          <p:cNvGrpSpPr/>
          <p:nvPr/>
        </p:nvGrpSpPr>
        <p:grpSpPr>
          <a:xfrm>
            <a:off x="6095999" y="2391994"/>
            <a:ext cx="3470034" cy="1962711"/>
            <a:chOff x="8323381" y="2391994"/>
            <a:chExt cx="3470034" cy="196271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1E9A515-D0A0-0FE0-CC54-B73E1E3F0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84340" y="2391994"/>
              <a:ext cx="561243" cy="56124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8A6DB5-D169-27D0-C043-44D6203D8149}"/>
                </a:ext>
              </a:extLst>
            </p:cNvPr>
            <p:cNvGrpSpPr/>
            <p:nvPr/>
          </p:nvGrpSpPr>
          <p:grpSpPr>
            <a:xfrm>
              <a:off x="8323381" y="2625969"/>
              <a:ext cx="3470034" cy="1728736"/>
              <a:chOff x="398585" y="2625969"/>
              <a:chExt cx="3470034" cy="1728736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4B74E1BB-97E5-DC41-E103-3C5DBA411A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9104" y="2625969"/>
                <a:ext cx="1248997" cy="124899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391288-C621-5A87-C80C-6FF43540F75C}"/>
                  </a:ext>
                </a:extLst>
              </p:cNvPr>
              <p:cNvSpPr txBox="1"/>
              <p:nvPr/>
            </p:nvSpPr>
            <p:spPr>
              <a:xfrm>
                <a:off x="398585" y="3893040"/>
                <a:ext cx="3470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MirrorRepo-Internal</a:t>
                </a: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A2DEECB-FCFC-F190-44DF-64E89B65E956}"/>
              </a:ext>
            </a:extLst>
          </p:cNvPr>
          <p:cNvSpPr txBox="1"/>
          <p:nvPr/>
        </p:nvSpPr>
        <p:spPr>
          <a:xfrm>
            <a:off x="5618946" y="2859303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🔁</a:t>
            </a:r>
          </a:p>
        </p:txBody>
      </p:sp>
    </p:spTree>
    <p:extLst>
      <p:ext uri="{BB962C8B-B14F-4D97-AF65-F5344CB8AC3E}">
        <p14:creationId xmlns:p14="http://schemas.microsoft.com/office/powerpoint/2010/main" val="372062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A69F3-14C1-BA18-A748-3C53F25F4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67B8FAF-B70E-618D-6C0B-CFCDB7B44ADD}"/>
              </a:ext>
            </a:extLst>
          </p:cNvPr>
          <p:cNvGrpSpPr/>
          <p:nvPr/>
        </p:nvGrpSpPr>
        <p:grpSpPr>
          <a:xfrm>
            <a:off x="838200" y="2625969"/>
            <a:ext cx="2743196" cy="1728736"/>
            <a:chOff x="762004" y="2625969"/>
            <a:chExt cx="2743196" cy="17287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15BA5BF-AAEE-7093-594D-300D0E85C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9104" y="2625969"/>
              <a:ext cx="1248997" cy="124899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DE958A-78A9-886D-F8FF-D02C3EEDEE1A}"/>
                </a:ext>
              </a:extLst>
            </p:cNvPr>
            <p:cNvSpPr txBox="1"/>
            <p:nvPr/>
          </p:nvSpPr>
          <p:spPr>
            <a:xfrm>
              <a:off x="762004" y="3893040"/>
              <a:ext cx="2743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MirrorRepo-Core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DEF0F4-27BD-E602-42D3-315F6866FDA9}"/>
              </a:ext>
            </a:extLst>
          </p:cNvPr>
          <p:cNvGrpSpPr/>
          <p:nvPr/>
        </p:nvGrpSpPr>
        <p:grpSpPr>
          <a:xfrm>
            <a:off x="7883766" y="2391994"/>
            <a:ext cx="3470034" cy="1962711"/>
            <a:chOff x="8323381" y="2391994"/>
            <a:chExt cx="3470034" cy="196271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214851F-85C5-CC1E-E1AA-A606C309A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84340" y="2391994"/>
              <a:ext cx="561243" cy="56124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01BD0B7-FD30-5E05-FF0F-8B3AE67BDC67}"/>
                </a:ext>
              </a:extLst>
            </p:cNvPr>
            <p:cNvGrpSpPr/>
            <p:nvPr/>
          </p:nvGrpSpPr>
          <p:grpSpPr>
            <a:xfrm>
              <a:off x="8323381" y="2625969"/>
              <a:ext cx="3470034" cy="1728736"/>
              <a:chOff x="398585" y="2625969"/>
              <a:chExt cx="3470034" cy="1728736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2D6F401E-C960-B955-2409-F61D1AD86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9104" y="2625969"/>
                <a:ext cx="1248997" cy="124899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2C16F8-C0C2-3B61-EC0B-0C705903E757}"/>
                  </a:ext>
                </a:extLst>
              </p:cNvPr>
              <p:cNvSpPr txBox="1"/>
              <p:nvPr/>
            </p:nvSpPr>
            <p:spPr>
              <a:xfrm>
                <a:off x="398585" y="3893040"/>
                <a:ext cx="3470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MirrorRepo-Internal</a:t>
                </a:r>
              </a:p>
            </p:txBody>
          </p:sp>
        </p:grpSp>
      </p:grpSp>
      <p:pic>
        <p:nvPicPr>
          <p:cNvPr id="22" name="Picture 21" hidden="1">
            <a:extLst>
              <a:ext uri="{FF2B5EF4-FFF2-40B4-BE49-F238E27FC236}">
                <a16:creationId xmlns:a16="http://schemas.microsoft.com/office/drawing/2014/main" id="{89FE5C92-0882-5CDF-B4AB-C93EC7237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29" y="2035601"/>
            <a:ext cx="11296742" cy="3009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641060B-3568-8B12-AA12-ED6B5776C1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03464" y="2310769"/>
            <a:ext cx="594252" cy="594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095DD-27CC-5684-40E9-FF4DAFCE2572}"/>
              </a:ext>
            </a:extLst>
          </p:cNvPr>
          <p:cNvSpPr txBox="1"/>
          <p:nvPr/>
        </p:nvSpPr>
        <p:spPr>
          <a:xfrm>
            <a:off x="3110647" y="2049159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/>
                </a:solidFill>
              </a:rPr>
              <a:t>+1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6736E1A-5E5B-DAD2-2A78-6E38E5678C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03464" y="2310769"/>
            <a:ext cx="594252" cy="5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0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33BB4-CBA3-A94D-0991-F7E921385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DCED74F-65D7-003D-25D9-D9420D2973BF}"/>
              </a:ext>
            </a:extLst>
          </p:cNvPr>
          <p:cNvGrpSpPr/>
          <p:nvPr/>
        </p:nvGrpSpPr>
        <p:grpSpPr>
          <a:xfrm>
            <a:off x="838200" y="2625969"/>
            <a:ext cx="2743196" cy="1728736"/>
            <a:chOff x="762004" y="2625969"/>
            <a:chExt cx="2743196" cy="17287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C32F3798-8285-7C8B-B518-7CFF2F6F0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09104" y="2625969"/>
              <a:ext cx="1248997" cy="124899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AB4D49-B11F-095B-A44A-466132503A20}"/>
                </a:ext>
              </a:extLst>
            </p:cNvPr>
            <p:cNvSpPr txBox="1"/>
            <p:nvPr/>
          </p:nvSpPr>
          <p:spPr>
            <a:xfrm>
              <a:off x="762004" y="3893040"/>
              <a:ext cx="2743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MirrorRepo-Core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F06B34-DDCA-1AB2-8CA9-38B579367907}"/>
              </a:ext>
            </a:extLst>
          </p:cNvPr>
          <p:cNvGrpSpPr/>
          <p:nvPr/>
        </p:nvGrpSpPr>
        <p:grpSpPr>
          <a:xfrm>
            <a:off x="7883766" y="2391994"/>
            <a:ext cx="3470034" cy="1962711"/>
            <a:chOff x="8323381" y="2391994"/>
            <a:chExt cx="3470034" cy="196271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3DDCBE0-3592-028A-D299-D2B526E7D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84340" y="2391994"/>
              <a:ext cx="561243" cy="56124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D75D0AD-8F98-BE0C-E6E7-C7BFAD53148F}"/>
                </a:ext>
              </a:extLst>
            </p:cNvPr>
            <p:cNvGrpSpPr/>
            <p:nvPr/>
          </p:nvGrpSpPr>
          <p:grpSpPr>
            <a:xfrm>
              <a:off x="8323381" y="2625969"/>
              <a:ext cx="3470034" cy="1728736"/>
              <a:chOff x="398585" y="2625969"/>
              <a:chExt cx="3470034" cy="1728736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3621C72-E447-E7AA-0166-B996B74B0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9104" y="2625969"/>
                <a:ext cx="1248997" cy="124899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CB1C65-D9C6-79F0-5B7A-8A527C4B415A}"/>
                  </a:ext>
                </a:extLst>
              </p:cNvPr>
              <p:cNvSpPr txBox="1"/>
              <p:nvPr/>
            </p:nvSpPr>
            <p:spPr>
              <a:xfrm>
                <a:off x="398585" y="3893040"/>
                <a:ext cx="3470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MirrorRepo-Internal</a:t>
                </a:r>
              </a:p>
            </p:txBody>
          </p:sp>
        </p:grpSp>
      </p:grpSp>
      <p:pic>
        <p:nvPicPr>
          <p:cNvPr id="22" name="Picture 21" hidden="1">
            <a:extLst>
              <a:ext uri="{FF2B5EF4-FFF2-40B4-BE49-F238E27FC236}">
                <a16:creationId xmlns:a16="http://schemas.microsoft.com/office/drawing/2014/main" id="{6D066390-D019-8AD6-9A20-D7E738310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29" y="2035601"/>
            <a:ext cx="11296742" cy="3009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8B37570-66F7-F8B5-F31E-B613EE6570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03464" y="2310769"/>
            <a:ext cx="594252" cy="594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C2AFAA-B083-790A-12AD-333B6335FA7B}"/>
              </a:ext>
            </a:extLst>
          </p:cNvPr>
          <p:cNvSpPr txBox="1"/>
          <p:nvPr/>
        </p:nvSpPr>
        <p:spPr>
          <a:xfrm>
            <a:off x="3110647" y="2049159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/>
                </a:solidFill>
              </a:rPr>
              <a:t>+1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7300046-33C6-E7DC-61DD-9FEC216AF3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0866" y="2310769"/>
            <a:ext cx="594252" cy="594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320978-9889-6303-34AC-03E878C5B6BD}"/>
              </a:ext>
            </a:extLst>
          </p:cNvPr>
          <p:cNvSpPr txBox="1"/>
          <p:nvPr/>
        </p:nvSpPr>
        <p:spPr>
          <a:xfrm>
            <a:off x="9154780" y="2058503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/>
                </a:solidFill>
              </a:rPr>
              <a:t>+1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939564-E0EF-9CBC-6874-2774C13F05C4}"/>
              </a:ext>
            </a:extLst>
          </p:cNvPr>
          <p:cNvCxnSpPr/>
          <p:nvPr/>
        </p:nvCxnSpPr>
        <p:spPr>
          <a:xfrm flipH="1">
            <a:off x="3001108" y="3223846"/>
            <a:ext cx="57677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37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C858E-35D0-B297-18EC-DAA774E43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765EFEE-CCF2-91DF-5D12-8A25657919C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90042">
            <a:off x="7336644" y="2091732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398E5D1-C142-86B8-8E0A-A1A463F230C5}"/>
              </a:ext>
            </a:extLst>
          </p:cNvPr>
          <p:cNvGrpSpPr/>
          <p:nvPr/>
        </p:nvGrpSpPr>
        <p:grpSpPr>
          <a:xfrm>
            <a:off x="838200" y="2625969"/>
            <a:ext cx="2743196" cy="1728736"/>
            <a:chOff x="762004" y="2625969"/>
            <a:chExt cx="2743196" cy="17287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806AFCC-A377-A6F1-2DDE-C4FFC3D41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09104" y="2625969"/>
              <a:ext cx="1248997" cy="124899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0595DF-70F1-20C1-5167-960B9E57FA56}"/>
                </a:ext>
              </a:extLst>
            </p:cNvPr>
            <p:cNvSpPr txBox="1"/>
            <p:nvPr/>
          </p:nvSpPr>
          <p:spPr>
            <a:xfrm>
              <a:off x="762004" y="3893040"/>
              <a:ext cx="2743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MirrorRepo-Core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C39464-B0C5-515E-50A7-CDD3283D07E7}"/>
              </a:ext>
            </a:extLst>
          </p:cNvPr>
          <p:cNvGrpSpPr/>
          <p:nvPr/>
        </p:nvGrpSpPr>
        <p:grpSpPr>
          <a:xfrm>
            <a:off x="7883766" y="2391994"/>
            <a:ext cx="3470034" cy="1962711"/>
            <a:chOff x="8323381" y="2391994"/>
            <a:chExt cx="3470034" cy="196271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C5A5A0D-885E-5C0C-55B3-2DBA62BAD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84340" y="2391994"/>
              <a:ext cx="561243" cy="56124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7947DD8-80B4-3B0E-4833-1B16F3B4BD32}"/>
                </a:ext>
              </a:extLst>
            </p:cNvPr>
            <p:cNvGrpSpPr/>
            <p:nvPr/>
          </p:nvGrpSpPr>
          <p:grpSpPr>
            <a:xfrm>
              <a:off x="8323381" y="2625969"/>
              <a:ext cx="3470034" cy="1728736"/>
              <a:chOff x="398585" y="2625969"/>
              <a:chExt cx="3470034" cy="1728736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9FE76ADA-4914-61F8-A896-D0E1B12BE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09104" y="2625969"/>
                <a:ext cx="1248997" cy="124899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4F58BF-E583-CB20-1782-E31952747B66}"/>
                  </a:ext>
                </a:extLst>
              </p:cNvPr>
              <p:cNvSpPr txBox="1"/>
              <p:nvPr/>
            </p:nvSpPr>
            <p:spPr>
              <a:xfrm>
                <a:off x="398585" y="3893040"/>
                <a:ext cx="3470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MirrorRepo-Internal</a:t>
                </a:r>
              </a:p>
            </p:txBody>
          </p:sp>
        </p:grpSp>
      </p:grpSp>
      <p:pic>
        <p:nvPicPr>
          <p:cNvPr id="22" name="Picture 21" hidden="1">
            <a:extLst>
              <a:ext uri="{FF2B5EF4-FFF2-40B4-BE49-F238E27FC236}">
                <a16:creationId xmlns:a16="http://schemas.microsoft.com/office/drawing/2014/main" id="{732653DC-9CA7-0BAB-7F03-3A8B3DEB2C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29" y="2035601"/>
            <a:ext cx="11296742" cy="3009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04B8D2E-1CCA-5AF6-C3D0-35E55038C9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03464" y="2310769"/>
            <a:ext cx="594252" cy="594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51FBEC-D9DE-35D4-B1CB-84FB79CB0C76}"/>
              </a:ext>
            </a:extLst>
          </p:cNvPr>
          <p:cNvSpPr txBox="1"/>
          <p:nvPr/>
        </p:nvSpPr>
        <p:spPr>
          <a:xfrm>
            <a:off x="3110647" y="2049159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/>
                </a:solidFill>
              </a:rPr>
              <a:t>+1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C51EBDE-AE36-3A61-F994-66225B3B83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30866" y="2310769"/>
            <a:ext cx="594252" cy="594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50FA3D-611C-8D62-4727-FDF1A0DE8014}"/>
              </a:ext>
            </a:extLst>
          </p:cNvPr>
          <p:cNvSpPr txBox="1"/>
          <p:nvPr/>
        </p:nvSpPr>
        <p:spPr>
          <a:xfrm>
            <a:off x="9154780" y="2058503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/>
                </a:solidFill>
              </a:rPr>
              <a:t>+1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296080-8458-BF72-62F5-EE2760E8F80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43557" flipH="1">
            <a:off x="3786368" y="3840145"/>
            <a:ext cx="914400" cy="914400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86CF9DFE-6ECB-3382-E914-9562F711E691}"/>
              </a:ext>
            </a:extLst>
          </p:cNvPr>
          <p:cNvSpPr/>
          <p:nvPr/>
        </p:nvSpPr>
        <p:spPr>
          <a:xfrm rot="1487563">
            <a:off x="4094073" y="1583528"/>
            <a:ext cx="2882362" cy="1481060"/>
          </a:xfrm>
          <a:custGeom>
            <a:avLst/>
            <a:gdLst>
              <a:gd name="connsiteX0" fmla="*/ 2368061 w 2368061"/>
              <a:gd name="connsiteY0" fmla="*/ 0 h 1055077"/>
              <a:gd name="connsiteX1" fmla="*/ 1676400 w 2368061"/>
              <a:gd name="connsiteY1" fmla="*/ 140677 h 1055077"/>
              <a:gd name="connsiteX2" fmla="*/ 785446 w 2368061"/>
              <a:gd name="connsiteY2" fmla="*/ 504092 h 1055077"/>
              <a:gd name="connsiteX3" fmla="*/ 0 w 2368061"/>
              <a:gd name="connsiteY3" fmla="*/ 1055077 h 105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061" h="1055077">
                <a:moveTo>
                  <a:pt x="2368061" y="0"/>
                </a:moveTo>
                <a:cubicBezTo>
                  <a:pt x="2154115" y="28331"/>
                  <a:pt x="1940169" y="56662"/>
                  <a:pt x="1676400" y="140677"/>
                </a:cubicBezTo>
                <a:cubicBezTo>
                  <a:pt x="1412631" y="224692"/>
                  <a:pt x="1064846" y="351692"/>
                  <a:pt x="785446" y="504092"/>
                </a:cubicBezTo>
                <a:cubicBezTo>
                  <a:pt x="506046" y="656492"/>
                  <a:pt x="253023" y="855784"/>
                  <a:pt x="0" y="1055077"/>
                </a:cubicBezTo>
              </a:path>
            </a:pathLst>
          </a:custGeom>
          <a:noFill/>
          <a:ln w="28575"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8732940-243E-A6DC-730F-D298F407071C}"/>
              </a:ext>
            </a:extLst>
          </p:cNvPr>
          <p:cNvSpPr/>
          <p:nvPr/>
        </p:nvSpPr>
        <p:spPr>
          <a:xfrm rot="19385291" flipV="1">
            <a:off x="5172667" y="3555478"/>
            <a:ext cx="2505574" cy="1615340"/>
          </a:xfrm>
          <a:custGeom>
            <a:avLst/>
            <a:gdLst>
              <a:gd name="connsiteX0" fmla="*/ 2368061 w 2368061"/>
              <a:gd name="connsiteY0" fmla="*/ 0 h 1055077"/>
              <a:gd name="connsiteX1" fmla="*/ 1676400 w 2368061"/>
              <a:gd name="connsiteY1" fmla="*/ 140677 h 1055077"/>
              <a:gd name="connsiteX2" fmla="*/ 785446 w 2368061"/>
              <a:gd name="connsiteY2" fmla="*/ 504092 h 1055077"/>
              <a:gd name="connsiteX3" fmla="*/ 0 w 2368061"/>
              <a:gd name="connsiteY3" fmla="*/ 1055077 h 105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061" h="1055077">
                <a:moveTo>
                  <a:pt x="2368061" y="0"/>
                </a:moveTo>
                <a:cubicBezTo>
                  <a:pt x="2154115" y="28331"/>
                  <a:pt x="1940169" y="56662"/>
                  <a:pt x="1676400" y="140677"/>
                </a:cubicBezTo>
                <a:cubicBezTo>
                  <a:pt x="1412631" y="224692"/>
                  <a:pt x="1064846" y="351692"/>
                  <a:pt x="785446" y="504092"/>
                </a:cubicBezTo>
                <a:cubicBezTo>
                  <a:pt x="506046" y="656492"/>
                  <a:pt x="253023" y="855784"/>
                  <a:pt x="0" y="1055077"/>
                </a:cubicBezTo>
              </a:path>
            </a:pathLst>
          </a:custGeom>
          <a:noFill/>
          <a:ln w="28575"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7527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3C563-C864-4EE0-5A85-C321C1EB8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4B40A370-C6B0-9F3D-8111-DC683414FBB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90042">
            <a:off x="7336644" y="2091732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A79C932-C83F-06BF-FB78-BBDD9F03E4C8}"/>
              </a:ext>
            </a:extLst>
          </p:cNvPr>
          <p:cNvGrpSpPr/>
          <p:nvPr/>
        </p:nvGrpSpPr>
        <p:grpSpPr>
          <a:xfrm>
            <a:off x="838200" y="2625969"/>
            <a:ext cx="2743196" cy="1728736"/>
            <a:chOff x="762004" y="2625969"/>
            <a:chExt cx="2743196" cy="17287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3F6F68F-732B-262E-5BE4-47A41E50D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09104" y="2625969"/>
              <a:ext cx="1248997" cy="124899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BC6B3A-B255-AF74-07E6-F40FD346124E}"/>
                </a:ext>
              </a:extLst>
            </p:cNvPr>
            <p:cNvSpPr txBox="1"/>
            <p:nvPr/>
          </p:nvSpPr>
          <p:spPr>
            <a:xfrm>
              <a:off x="762004" y="3893040"/>
              <a:ext cx="2743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alpha val="25000"/>
                    </a:schemeClr>
                  </a:solidFill>
                </a:rPr>
                <a:t>MirrorRepo-Core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54A712-EB03-786A-9A40-103DA550F7CC}"/>
              </a:ext>
            </a:extLst>
          </p:cNvPr>
          <p:cNvGrpSpPr/>
          <p:nvPr/>
        </p:nvGrpSpPr>
        <p:grpSpPr>
          <a:xfrm>
            <a:off x="7883766" y="2391994"/>
            <a:ext cx="3470034" cy="1962711"/>
            <a:chOff x="8323381" y="2391994"/>
            <a:chExt cx="3470034" cy="196271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2A4F9CD-A150-ECC4-83D2-A8D511654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84340" y="2391994"/>
              <a:ext cx="561243" cy="56124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8941D96-5FC9-006D-6A89-294A72F1C45C}"/>
                </a:ext>
              </a:extLst>
            </p:cNvPr>
            <p:cNvGrpSpPr/>
            <p:nvPr/>
          </p:nvGrpSpPr>
          <p:grpSpPr>
            <a:xfrm>
              <a:off x="8323381" y="2625969"/>
              <a:ext cx="3470034" cy="1728736"/>
              <a:chOff x="398585" y="2625969"/>
              <a:chExt cx="3470034" cy="1728736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1FBE9617-1442-2F42-FAEB-D27EEA871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09104" y="2625969"/>
                <a:ext cx="1248997" cy="124899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2B8C7E-63B1-D8CB-A1EE-888D44870688}"/>
                  </a:ext>
                </a:extLst>
              </p:cNvPr>
              <p:cNvSpPr txBox="1"/>
              <p:nvPr/>
            </p:nvSpPr>
            <p:spPr>
              <a:xfrm>
                <a:off x="398585" y="3893040"/>
                <a:ext cx="3470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>
                        <a:alpha val="25000"/>
                      </a:schemeClr>
                    </a:solidFill>
                  </a:rPr>
                  <a:t>MirrorRepo-Internal</a:t>
                </a:r>
              </a:p>
            </p:txBody>
          </p:sp>
        </p:grpSp>
      </p:grpSp>
      <p:pic>
        <p:nvPicPr>
          <p:cNvPr id="22" name="Picture 21" hidden="1">
            <a:extLst>
              <a:ext uri="{FF2B5EF4-FFF2-40B4-BE49-F238E27FC236}">
                <a16:creationId xmlns:a16="http://schemas.microsoft.com/office/drawing/2014/main" id="{D69AF54A-2626-6F1D-DC93-17E078403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29" y="2035601"/>
            <a:ext cx="11296742" cy="3009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EC330F4-A9AE-2538-F2B1-32E2E1A4E82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03464" y="2310769"/>
            <a:ext cx="594252" cy="594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8BE8A0-3AF4-13F4-210D-EE104F9E6BB4}"/>
              </a:ext>
            </a:extLst>
          </p:cNvPr>
          <p:cNvSpPr txBox="1"/>
          <p:nvPr/>
        </p:nvSpPr>
        <p:spPr>
          <a:xfrm>
            <a:off x="3110647" y="2049159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>
                    <a:alpha val="25000"/>
                  </a:srgbClr>
                </a:solidFill>
              </a:rPr>
              <a:t>+1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BA7483E-621D-E69E-C3CF-EF29BB7B2FE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30866" y="2310769"/>
            <a:ext cx="594252" cy="594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353B6A-7B1B-2DD0-F5FD-3E851D1532C3}"/>
              </a:ext>
            </a:extLst>
          </p:cNvPr>
          <p:cNvSpPr txBox="1"/>
          <p:nvPr/>
        </p:nvSpPr>
        <p:spPr>
          <a:xfrm>
            <a:off x="9154780" y="2058503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AD47">
                    <a:alpha val="25000"/>
                  </a:srgbClr>
                </a:solidFill>
              </a:rPr>
              <a:t>+1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DE2A6B1-37B2-A446-FE45-9015FBAB858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43557" flipH="1">
            <a:off x="3786368" y="3840145"/>
            <a:ext cx="914400" cy="914400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0D48DA0B-C1B2-A661-78C1-0665FFDE1F06}"/>
              </a:ext>
            </a:extLst>
          </p:cNvPr>
          <p:cNvSpPr/>
          <p:nvPr/>
        </p:nvSpPr>
        <p:spPr>
          <a:xfrm rot="1487563">
            <a:off x="4094073" y="1583528"/>
            <a:ext cx="2882362" cy="1481060"/>
          </a:xfrm>
          <a:custGeom>
            <a:avLst/>
            <a:gdLst>
              <a:gd name="connsiteX0" fmla="*/ 2368061 w 2368061"/>
              <a:gd name="connsiteY0" fmla="*/ 0 h 1055077"/>
              <a:gd name="connsiteX1" fmla="*/ 1676400 w 2368061"/>
              <a:gd name="connsiteY1" fmla="*/ 140677 h 1055077"/>
              <a:gd name="connsiteX2" fmla="*/ 785446 w 2368061"/>
              <a:gd name="connsiteY2" fmla="*/ 504092 h 1055077"/>
              <a:gd name="connsiteX3" fmla="*/ 0 w 2368061"/>
              <a:gd name="connsiteY3" fmla="*/ 1055077 h 105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061" h="1055077">
                <a:moveTo>
                  <a:pt x="2368061" y="0"/>
                </a:moveTo>
                <a:cubicBezTo>
                  <a:pt x="2154115" y="28331"/>
                  <a:pt x="1940169" y="56662"/>
                  <a:pt x="1676400" y="140677"/>
                </a:cubicBezTo>
                <a:cubicBezTo>
                  <a:pt x="1412631" y="224692"/>
                  <a:pt x="1064846" y="351692"/>
                  <a:pt x="785446" y="504092"/>
                </a:cubicBezTo>
                <a:cubicBezTo>
                  <a:pt x="506046" y="656492"/>
                  <a:pt x="253023" y="855784"/>
                  <a:pt x="0" y="1055077"/>
                </a:cubicBezTo>
              </a:path>
            </a:pathLst>
          </a:custGeom>
          <a:noFill/>
          <a:ln w="28575"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F53E0A6-2C5A-5AC0-4511-4191AB755725}"/>
              </a:ext>
            </a:extLst>
          </p:cNvPr>
          <p:cNvSpPr/>
          <p:nvPr/>
        </p:nvSpPr>
        <p:spPr>
          <a:xfrm rot="19385291" flipV="1">
            <a:off x="5172667" y="3555478"/>
            <a:ext cx="2505574" cy="1615340"/>
          </a:xfrm>
          <a:custGeom>
            <a:avLst/>
            <a:gdLst>
              <a:gd name="connsiteX0" fmla="*/ 2368061 w 2368061"/>
              <a:gd name="connsiteY0" fmla="*/ 0 h 1055077"/>
              <a:gd name="connsiteX1" fmla="*/ 1676400 w 2368061"/>
              <a:gd name="connsiteY1" fmla="*/ 140677 h 1055077"/>
              <a:gd name="connsiteX2" fmla="*/ 785446 w 2368061"/>
              <a:gd name="connsiteY2" fmla="*/ 504092 h 1055077"/>
              <a:gd name="connsiteX3" fmla="*/ 0 w 2368061"/>
              <a:gd name="connsiteY3" fmla="*/ 1055077 h 105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061" h="1055077">
                <a:moveTo>
                  <a:pt x="2368061" y="0"/>
                </a:moveTo>
                <a:cubicBezTo>
                  <a:pt x="2154115" y="28331"/>
                  <a:pt x="1940169" y="56662"/>
                  <a:pt x="1676400" y="140677"/>
                </a:cubicBezTo>
                <a:cubicBezTo>
                  <a:pt x="1412631" y="224692"/>
                  <a:pt x="1064846" y="351692"/>
                  <a:pt x="785446" y="504092"/>
                </a:cubicBezTo>
                <a:cubicBezTo>
                  <a:pt x="506046" y="656492"/>
                  <a:pt x="253023" y="855784"/>
                  <a:pt x="0" y="1055077"/>
                </a:cubicBezTo>
              </a:path>
            </a:pathLst>
          </a:custGeom>
          <a:noFill/>
          <a:ln w="28575"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FCBE26-FF40-3F4C-0C97-233934008E4F}"/>
              </a:ext>
            </a:extLst>
          </p:cNvPr>
          <p:cNvSpPr txBox="1"/>
          <p:nvPr/>
        </p:nvSpPr>
        <p:spPr>
          <a:xfrm>
            <a:off x="4650731" y="15928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Mirror Issue to Internal Repo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306C46-AC58-2FE0-18ED-8336A5E972BF}"/>
              </a:ext>
            </a:extLst>
          </p:cNvPr>
          <p:cNvSpPr txBox="1"/>
          <p:nvPr/>
        </p:nvSpPr>
        <p:spPr>
          <a:xfrm>
            <a:off x="4508866" y="4744035"/>
            <a:ext cx="31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Post Comment on Original Issue</a:t>
            </a:r>
          </a:p>
        </p:txBody>
      </p:sp>
    </p:spTree>
    <p:extLst>
      <p:ext uri="{BB962C8B-B14F-4D97-AF65-F5344CB8AC3E}">
        <p14:creationId xmlns:p14="http://schemas.microsoft.com/office/powerpoint/2010/main" val="888514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4E9537-56D4-D8DA-F93A-1A1F64E25F2E}"/>
              </a:ext>
            </a:extLst>
          </p:cNvPr>
          <p:cNvGrpSpPr/>
          <p:nvPr/>
        </p:nvGrpSpPr>
        <p:grpSpPr>
          <a:xfrm>
            <a:off x="10404208" y="6330314"/>
            <a:ext cx="1256546" cy="292407"/>
            <a:chOff x="9775935" y="6229126"/>
            <a:chExt cx="1691379" cy="393596"/>
          </a:xfrm>
        </p:grpSpPr>
        <p:pic>
          <p:nvPicPr>
            <p:cNvPr id="3" name="Graphic 56">
              <a:extLst>
                <a:ext uri="{FF2B5EF4-FFF2-40B4-BE49-F238E27FC236}">
                  <a16:creationId xmlns:a16="http://schemas.microsoft.com/office/drawing/2014/main" id="{D5435FED-81A2-6875-C6FA-DA852BF4E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4" name="Graphic 56">
              <a:extLst>
                <a:ext uri="{FF2B5EF4-FFF2-40B4-BE49-F238E27FC236}">
                  <a16:creationId xmlns:a16="http://schemas.microsoft.com/office/drawing/2014/main" id="{4BB979B5-48C8-19E1-8750-BCA9327E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5" name="Picture 4" descr="A black and white logo&#10;&#10;Description automatically generated">
              <a:extLst>
                <a:ext uri="{FF2B5EF4-FFF2-40B4-BE49-F238E27FC236}">
                  <a16:creationId xmlns:a16="http://schemas.microsoft.com/office/drawing/2014/main" id="{025D2030-9DCF-BFA3-5E5A-72A9F8C0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7" name="Picture 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AC4628C0-D61A-3713-B04F-D200CEEC1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🪨  Climbing</a:t>
            </a:r>
          </a:p>
          <a:p>
            <a:r>
              <a:rPr lang="en-US" sz="1800" dirty="0"/>
              <a:t>🏃  Running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Specialist, Microsoft MVP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F664AFB-E266-9F61-7944-DA17D7D97739}"/>
              </a:ext>
            </a:extLst>
          </p:cNvPr>
          <p:cNvSpPr txBox="1">
            <a:spLocks/>
          </p:cNvSpPr>
          <p:nvPr/>
        </p:nvSpPr>
        <p:spPr>
          <a:xfrm>
            <a:off x="4217301" y="1033806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💙 Everything-as-Code</a:t>
            </a:r>
          </a:p>
          <a:p>
            <a:pPr marL="0" indent="0">
              <a:buNone/>
            </a:pPr>
            <a:r>
              <a:rPr lang="en-US" sz="2400" dirty="0"/>
              <a:t>📦 Makes modules &amp; tools</a:t>
            </a:r>
          </a:p>
          <a:p>
            <a:pPr marL="0" indent="0">
              <a:buNone/>
            </a:pPr>
            <a:r>
              <a:rPr lang="en-US" sz="2400" dirty="0"/>
              <a:t>📃 Fan of Open Source</a:t>
            </a:r>
          </a:p>
          <a:p>
            <a:pPr marL="0" indent="0">
              <a:buNone/>
            </a:pPr>
            <a:r>
              <a:rPr lang="en-US" sz="2400" dirty="0"/>
              <a:t>☁️ Blogs at </a:t>
            </a:r>
            <a:r>
              <a:rPr lang="en-US" sz="2400" dirty="0" err="1">
                <a:solidFill>
                  <a:schemeClr val="accent1"/>
                </a:solidFill>
              </a:rPr>
              <a:t>pipe.how</a:t>
            </a:r>
            <a:endParaRPr lang="en-US" sz="24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☕️ </a:t>
            </a:r>
            <a:r>
              <a:rPr lang="en-US" sz="2400" dirty="0"/>
              <a:t>Roasts coffee at </a:t>
            </a:r>
            <a:r>
              <a:rPr lang="en-US" sz="2400" dirty="0" err="1">
                <a:solidFill>
                  <a:schemeClr val="accent1"/>
                </a:solidFill>
              </a:rPr>
              <a:t>arkanum.coffee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230" y="658585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9602-CDDE-475B-E155-2377C00B4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9B150E-2C7F-90D7-2436-C74686C3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GitHub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652A33-B685-2DB0-9771-3ABD89B72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44" y="1500909"/>
            <a:ext cx="4844809" cy="511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4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85B47-6EC0-AD81-13FC-A86249A28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951E51-EA42-6E03-EFC3-1D9C152144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" t="-15" r="146" b="77231"/>
          <a:stretch>
            <a:fillRect/>
          </a:stretch>
        </p:blipFill>
        <p:spPr>
          <a:xfrm>
            <a:off x="307073" y="1887771"/>
            <a:ext cx="10405547" cy="250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15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15816</TotalTime>
  <Words>176</Words>
  <Application>Microsoft Macintosh PowerPoint</Application>
  <PresentationFormat>Widescreen</PresentationFormat>
  <Paragraphs>53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Open Sans</vt:lpstr>
      <vt:lpstr>Unwonted</vt:lpstr>
      <vt:lpstr>1_Unwonted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Emanuel Palm</vt:lpstr>
      <vt:lpstr>Example of a GitHub Workflow</vt:lpstr>
      <vt:lpstr>PowerPoint Presentation</vt:lpstr>
      <vt:lpstr>PowerPoint Presentation</vt:lpstr>
      <vt:lpstr>PowerPoint Presentation</vt:lpstr>
      <vt:lpstr>DEMO</vt:lpstr>
      <vt:lpstr>Key Takeaways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77</cp:revision>
  <dcterms:created xsi:type="dcterms:W3CDTF">2024-05-13T14:10:36Z</dcterms:created>
  <dcterms:modified xsi:type="dcterms:W3CDTF">2025-10-15T08:53:49Z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